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7559675" cy="10691813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Open Sans" panose="020B060603050402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i8OebVaxLKnRcoThmocCmEnF1B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 snapToGrid="0" snapToObjects="1">
      <p:cViewPr varScale="1">
        <p:scale>
          <a:sx n="75" d="100"/>
          <a:sy n="75" d="100"/>
        </p:scale>
        <p:origin x="30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f81126334d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f81126334d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f81126334d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f81126334d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f81126334d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f81126334d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f7f8b365c8_1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f7f8b365c8_1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8a48c4d7a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f8a48c4d7a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f7f8b365c8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f7f8b365c8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f8a48c4d7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f8a48c4d7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81126334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f81126334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f81126334d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f81126334d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f81126334d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f81126334d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f7f8b365c8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f7f8b365c8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f81126334d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20088" y="685800"/>
            <a:ext cx="181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f81126334d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945000" y="1749826"/>
            <a:ext cx="5670000" cy="3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515813" y="7155226"/>
            <a:ext cx="6520500" cy="23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520735" y="2621026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3827250" y="2621026"/>
            <a:ext cx="3213900" cy="12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3213985" y="1539450"/>
            <a:ext cx="3827100" cy="75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5197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2504250" y="9909900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5339250" y="9909900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E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parceurope.org/what-we-do/open-education/europeannetwork-openeducation-librarians/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hyperlink" Target="https://creativecommons.org/licenses/by/4.0/" TargetMode="External"/><Relationship Id="rId4" Type="http://schemas.openxmlformats.org/officeDocument/2006/relationships/hyperlink" Target="https://zenodo.org/record/556848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reativecommons.org/licenses/by/4.0/" TargetMode="External"/><Relationship Id="rId5" Type="http://schemas.openxmlformats.org/officeDocument/2006/relationships/hyperlink" Target="https://zenodo.org/record/5566838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openedgroup.org/review" TargetMode="Externa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400" y="304462"/>
            <a:ext cx="4651251" cy="35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550175" y="1065775"/>
            <a:ext cx="23637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6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6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570907" y="4595025"/>
            <a:ext cx="64182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5" tIns="91525" rIns="91525" bIns="915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lang="en-DE" sz="46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 ENOEL TOOLKIT </a:t>
            </a:r>
            <a:endParaRPr sz="4600" b="1" i="0" u="none" strike="noStrike" cap="non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569401" y="5853700"/>
            <a:ext cx="64182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5" tIns="91525" rIns="91525" bIns="915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lang="en-DE" sz="26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Use our templates to advocate </a:t>
            </a:r>
            <a:endParaRPr sz="26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lang="en-DE" sz="26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for Open Education</a:t>
            </a:r>
            <a:endParaRPr sz="2600" b="1" i="0" u="none" strike="noStrike" cap="none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02762" y="8287619"/>
            <a:ext cx="1751480" cy="98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88869" y="7204764"/>
            <a:ext cx="3379258" cy="98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98140" y="9578962"/>
            <a:ext cx="2363700" cy="827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f81126334d_0_8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gf81126334d_0_84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34C3E0"/>
              </a:solidFill>
            </a:endParaRPr>
          </a:p>
        </p:txBody>
      </p:sp>
      <p:sp>
        <p:nvSpPr>
          <p:cNvPr id="218" name="Google Shape;218;gf81126334d_0_8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gf81126334d_0_84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0" name="Google Shape;220;gf81126334d_0_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gf81126334d_0_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gf81126334d_0_8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gf81126334d_0_84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https://tinyurl.com/openedrec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gf81126334d_0_84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sz="17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Google Shape;225;gf81126334d_0_84"/>
          <p:cNvSpPr txBox="1"/>
          <p:nvPr/>
        </p:nvSpPr>
        <p:spPr>
          <a:xfrm>
            <a:off x="501325" y="4241650"/>
            <a:ext cx="5667600" cy="49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Benefits of Open Education for </a:t>
            </a:r>
            <a:r>
              <a:rPr lang="en-DE" sz="1800" b="1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institutions</a:t>
            </a:r>
            <a:endParaRPr sz="1800" b="1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Promote economies of scale: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OER are free online, can be printed, saved and easily updated. Instead of purchasing textbooks, resources can be redirected toward technology, improving instruction, or reducing costs.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Support faculty development and quality: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Enhanced access and use of OER and peer-to-peer learning between inter-institutional faculty members enforces the quality of educational materials.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Make the most of public investments: </a:t>
            </a: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Resources from public funding are used to create public knowledge and shared transversally through multiple institutions at reduced costs.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Support  reputation and international collaboration: </a:t>
            </a:r>
            <a:br>
              <a:rPr lang="en-DE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Working with OER increases the institution’s visibility and improves its reputation through active collaboration with </a:t>
            </a:r>
            <a:b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D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other institutions globally.  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5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f81126334d_0_117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gf81126334d_0_117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34C3E0"/>
              </a:solidFill>
            </a:endParaRPr>
          </a:p>
        </p:txBody>
      </p:sp>
      <p:sp>
        <p:nvSpPr>
          <p:cNvPr id="232" name="Google Shape;232;gf81126334d_0_117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gf81126334d_0_117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0049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4" name="Google Shape;234;gf81126334d_0_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gf81126334d_0_1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f81126334d_0_117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gf81126334d_0_117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https://tinyurl.com/openedrec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Google Shape;238;gf81126334d_0_117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sz="17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9" name="Google Shape;239;gf81126334d_0_117"/>
          <p:cNvSpPr txBox="1"/>
          <p:nvPr/>
        </p:nvSpPr>
        <p:spPr>
          <a:xfrm>
            <a:off x="501325" y="5044425"/>
            <a:ext cx="5122800" cy="4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Benefits of Open Education for </a:t>
            </a:r>
            <a:r>
              <a:rPr lang="en-DE" sz="1800" b="1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institutions</a:t>
            </a:r>
            <a:endParaRPr sz="1800" b="1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Facilitate recruitment:</a:t>
            </a:r>
            <a:r>
              <a:rPr lang="en-DE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use of OER increases participation in higher education by expanding access to non-traditional learners who make choices based on the quality of the educational materials being offered.</a:t>
            </a:r>
            <a:endParaRPr sz="1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Enhance alumni retention:</a:t>
            </a:r>
            <a:r>
              <a:rPr lang="en-DE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Offering quality OER to alumni helps the institution keep the link with them active.</a:t>
            </a:r>
            <a:endParaRPr sz="15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5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f81126334d_0_141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gf81126334d_0_141"/>
          <p:cNvSpPr/>
          <p:nvPr/>
        </p:nvSpPr>
        <p:spPr>
          <a:xfrm>
            <a:off x="1335525" y="3899650"/>
            <a:ext cx="60750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34C3E0"/>
              </a:solidFill>
            </a:endParaRPr>
          </a:p>
        </p:txBody>
      </p:sp>
      <p:sp>
        <p:nvSpPr>
          <p:cNvPr id="246" name="Google Shape;246;gf81126334d_0_141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7" name="Google Shape;247;gf81126334d_0_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Google Shape;249;gf81126334d_0_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gf81126334d_0_141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1" name="Google Shape;251;gf81126334d_0_1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gf81126334d_0_141"/>
          <p:cNvSpPr txBox="1"/>
          <p:nvPr/>
        </p:nvSpPr>
        <p:spPr>
          <a:xfrm>
            <a:off x="1610400" y="4065975"/>
            <a:ext cx="5375100" cy="6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800" b="1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Benefits of Open Education for</a:t>
            </a:r>
            <a:r>
              <a:rPr lang="en-DE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8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all</a:t>
            </a:r>
            <a:endParaRPr sz="18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Google Shape;253;gf81126334d_0_141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Google Shape;254;gf81126334d_0_141"/>
          <p:cNvSpPr txBox="1"/>
          <p:nvPr/>
        </p:nvSpPr>
        <p:spPr>
          <a:xfrm>
            <a:off x="416100" y="2099900"/>
            <a:ext cx="72282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br>
              <a:rPr lang="en-DE" sz="1200" b="1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DE" sz="12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https://tinyurl.com/openedrec</a:t>
            </a:r>
            <a:endParaRPr sz="1200" b="1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gf81126334d_0_141"/>
          <p:cNvSpPr/>
          <p:nvPr/>
        </p:nvSpPr>
        <p:spPr>
          <a:xfrm>
            <a:off x="-141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gf81126334d_0_141"/>
          <p:cNvSpPr txBox="1"/>
          <p:nvPr/>
        </p:nvSpPr>
        <p:spPr>
          <a:xfrm>
            <a:off x="2757200" y="4445200"/>
            <a:ext cx="4429500" cy="51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Unlock information: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Knowledge can be shared at large by unlocking educational resources through licences, for anyone who is interested.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Transfer knowledge: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Educational resources created with public taxes are available to the public, reusable and shareable.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Make learning lifelong: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Being up to date and providing continuous learning is more affordable for everyone, bridging the gap between formal, informal, and non-formal open opportunities.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Boost equality: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Free online resources make it easier to deliver the same quality knowledge to everyone, regardless of their social and economic status.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Promote diversity and inclusivity: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materials,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easily shared and accessed via the Internet, are a great tool to discover and familiarise oneself with different viewpoints.</a:t>
            </a: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3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Foster citizen science: </a:t>
            </a:r>
            <a:r>
              <a:rPr lang="en-DE" sz="13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Knowledge can be created by everyone, and the availability of materials makes it easier for people to continue gaining knowledge.</a:t>
            </a:r>
            <a:endParaRPr sz="13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f7f8b365c8_1_1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gf7f8b365c8_1_142"/>
          <p:cNvSpPr/>
          <p:nvPr/>
        </p:nvSpPr>
        <p:spPr>
          <a:xfrm>
            <a:off x="1335525" y="3899650"/>
            <a:ext cx="6075000" cy="57942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34C3E0"/>
              </a:solidFill>
            </a:endParaRPr>
          </a:p>
        </p:txBody>
      </p:sp>
      <p:sp>
        <p:nvSpPr>
          <p:cNvPr id="263" name="Google Shape;263;gf7f8b365c8_1_1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4" name="Google Shape;264;gf7f8b365c8_1_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6" name="Google Shape;266;gf7f8b365c8_1_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gf7f8b365c8_1_1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8" name="Google Shape;268;gf7f8b365c8_1_1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gf7f8b365c8_1_142"/>
          <p:cNvSpPr txBox="1"/>
          <p:nvPr/>
        </p:nvSpPr>
        <p:spPr>
          <a:xfrm>
            <a:off x="1610400" y="4590350"/>
            <a:ext cx="5375100" cy="6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2100" b="1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Benefits of Open Education for</a:t>
            </a:r>
            <a:r>
              <a:rPr lang="en-DE" sz="21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21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all</a:t>
            </a:r>
            <a:endParaRPr sz="21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0" name="Google Shape;270;gf7f8b365c8_1_142"/>
          <p:cNvSpPr txBox="1"/>
          <p:nvPr/>
        </p:nvSpPr>
        <p:spPr>
          <a:xfrm>
            <a:off x="2996125" y="5367900"/>
            <a:ext cx="3673800" cy="30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5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Enhance quality: 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Anyone can support quality enhancements of OER by simply asking questions to clarify them; no access means no questions, no questions means no doubts, no doubts means no improvements.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5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Expand boundaries:</a:t>
            </a:r>
            <a:r>
              <a:rPr lang="en-DE" sz="15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are a wonderful way to share knowledge across borders that enable adaptations that truly work locally.</a:t>
            </a:r>
            <a:endParaRPr sz="15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gf7f8b365c8_1_142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sz="17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2" name="Google Shape;272;gf7f8b365c8_1_142"/>
          <p:cNvSpPr txBox="1"/>
          <p:nvPr/>
        </p:nvSpPr>
        <p:spPr>
          <a:xfrm>
            <a:off x="416100" y="2099900"/>
            <a:ext cx="72282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br>
              <a:rPr lang="en-DE" sz="1200" b="1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DE" sz="1200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</a:rPr>
              <a:t>https://tinyurl.com/openedrec</a:t>
            </a:r>
            <a:endParaRPr sz="1200" b="1">
              <a:solidFill>
                <a:srgbClr val="34C3E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3" name="Google Shape;273;gf7f8b365c8_1_142"/>
          <p:cNvSpPr/>
          <p:nvPr/>
        </p:nvSpPr>
        <p:spPr>
          <a:xfrm>
            <a:off x="-141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8a48c4d7a_0_21"/>
          <p:cNvSpPr txBox="1"/>
          <p:nvPr/>
        </p:nvSpPr>
        <p:spPr>
          <a:xfrm>
            <a:off x="443400" y="1637100"/>
            <a:ext cx="6643200" cy="90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It is a set of tools (slides, leaflets, and Twitter cards) prepared by </a:t>
            </a:r>
            <a:r>
              <a:rPr lang="en-DE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European Network of Open Education Librarians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(ENOEL). The toolkit aims </a:t>
            </a:r>
            <a:b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to help raise awareness of the importance of Open Education and it points out benefits for students, teachers, institutions, and society.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This deck contains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leaflet templates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You can use the templates directly as they are or you may choose to adapt them to your specific needs. 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When using the template,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simply download the entire slidedeck or an individual slide that you want to use and print them out. 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If you want to adapt the template to your needs, you need to: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Char char="-"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Download the tool you want to use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Char char="-"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Adapt it to your needs (add your organization’s logo, and introduce any other change you think fit)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4993"/>
              </a:buClr>
              <a:buSzPts val="1200"/>
              <a:buFont typeface="Open Sans"/>
              <a:buChar char="-"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Make sure that the adapted version has a note saying: “This work is a derivative of [name of the file (for example, OE benefits ENOEL leaflets)] by ENOEL, [link to the original source: </a:t>
            </a:r>
            <a:r>
              <a:rPr lang="en-DE" sz="12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https://zenodo.org/record/5568483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], </a:t>
            </a:r>
            <a:r>
              <a:rPr lang="en-DE" sz="1200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.” 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Below, you will find a short description of how the deck is organized and suggested uses for particular pages. These are suggestions only; we encourage you to pick and choose and create tools tailored to your needs. 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The leaflets are meant to be printed out and arranged in a way that they fit together like a jigsaw puzzle: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Slide 3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gives you an example of how the template can be adapted, including the placement of your organization’s logo and the attribution statement. 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Slides 4-13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show OE benefits for four different stakeholders: students (yellow background), teachers (orange background), institutions (turquoise background), and for all (white background). You can use them to address these specific stakeholders. </a:t>
            </a: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Opening slides for each of the groups 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(slides 4, 7, 10, 12) show what the ENOEL considers to be the most crucial benefits for each group. </a:t>
            </a: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Remaining slides in each group</a:t>
            </a: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list other benefits (slides 5-6 for students,  8-9 for teachers, 11  for institutions, and 13 for all).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6" name="Google Shape;96;gf8a48c4d7a_0_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9400" y="304481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f8a48c4d7a_0_21"/>
          <p:cNvSpPr txBox="1"/>
          <p:nvPr/>
        </p:nvSpPr>
        <p:spPr>
          <a:xfrm>
            <a:off x="591700" y="404750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gf8a48c4d7a_0_21"/>
          <p:cNvSpPr txBox="1"/>
          <p:nvPr/>
        </p:nvSpPr>
        <p:spPr>
          <a:xfrm>
            <a:off x="2502650" y="829475"/>
            <a:ext cx="3520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7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Welcome to this Open Education Benefits toolkit! </a:t>
            </a:r>
            <a:endParaRPr sz="1700"/>
          </a:p>
        </p:txBody>
      </p:sp>
      <p:pic>
        <p:nvPicPr>
          <p:cNvPr id="99" name="Google Shape;99;gf8a48c4d7a_0_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3400" y="6866900"/>
            <a:ext cx="4088799" cy="1507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7f8b365c8_2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gf7f8b365c8_2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34C3E0"/>
              </a:solidFill>
            </a:endParaRPr>
          </a:p>
        </p:txBody>
      </p:sp>
      <p:sp>
        <p:nvSpPr>
          <p:cNvPr id="106" name="Google Shape;106;gf7f8b365c8_2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f7f8b365c8_2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8" name="Google Shape;108;gf7f8b365c8_2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f7f8b365c8_2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f7f8b365c8_2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f7f8b365c8_2_0"/>
          <p:cNvSpPr txBox="1"/>
          <p:nvPr/>
        </p:nvSpPr>
        <p:spPr>
          <a:xfrm>
            <a:off x="5773325" y="9997650"/>
            <a:ext cx="1518000" cy="400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>
                <a:latin typeface="Calibri"/>
                <a:ea typeface="Calibri"/>
                <a:cs typeface="Calibri"/>
                <a:sym typeface="Calibri"/>
              </a:rPr>
              <a:t>your logo here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gf7f8b365c8_2_0"/>
          <p:cNvSpPr txBox="1"/>
          <p:nvPr/>
        </p:nvSpPr>
        <p:spPr>
          <a:xfrm>
            <a:off x="493200" y="2829575"/>
            <a:ext cx="19938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a derivative of “OE Benefits - ENOEL leaflets” by ENOEL, </a:t>
            </a:r>
            <a:r>
              <a:rPr lang="en-DE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https://zenodo.org/record/</a:t>
            </a:r>
            <a:r>
              <a:rPr lang="en-DE" sz="10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5568483</a:t>
            </a:r>
            <a:r>
              <a:rPr lang="en-DE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DE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sz="1000" u="sng">
                <a:solidFill>
                  <a:srgbClr val="34C3E0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sz="1200">
              <a:solidFill>
                <a:srgbClr val="34C3E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gf7f8b365c8_2_0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https://tinyurl.com/openedrec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Google Shape;114;gf7f8b365c8_2_0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sz="17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5" name="Google Shape;115;gf7f8b365c8_2_0"/>
          <p:cNvSpPr txBox="1"/>
          <p:nvPr/>
        </p:nvSpPr>
        <p:spPr>
          <a:xfrm>
            <a:off x="493200" y="4429400"/>
            <a:ext cx="5142600" cy="41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Benefits of Open Education for </a:t>
            </a:r>
            <a:r>
              <a:rPr lang="en-DE" sz="1800" b="1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students</a:t>
            </a:r>
            <a:endParaRPr sz="1800" b="1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Ensure enduring access:</a:t>
            </a:r>
            <a:r>
              <a:rPr lang="en-DE" b="1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Students will be able to access resources even after they have completed their course.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Support inclusion: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can be adapted to reflect students’ profiles and scenarios, addressing inclusion needs at different levels.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Promote diversification of learning: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are accessible from every place at any time, repeatedly, </a:t>
            </a:r>
            <a:b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and from a variety of devices and formats.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Promote lifelong learning: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are available to everyone of all ages, anytime anyone wants to learn something or go back to something to refresh the memory of it.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Save costs:</a:t>
            </a:r>
            <a:r>
              <a:rPr lang="en-DE" b="1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High price tags may lead students to use older versions of certain publications; with OER this is not an issue.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gf7f8b365c8_2_0"/>
          <p:cNvSpPr txBox="1"/>
          <p:nvPr/>
        </p:nvSpPr>
        <p:spPr>
          <a:xfrm>
            <a:off x="4996025" y="2610488"/>
            <a:ext cx="22953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FF0000"/>
                </a:solidFill>
              </a:rPr>
              <a:t>EXAMPLE OF ADAPTATION FOR YOUR NEEDS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117" name="Google Shape;117;gf7f8b365c8_2_0"/>
          <p:cNvSpPr txBox="1"/>
          <p:nvPr/>
        </p:nvSpPr>
        <p:spPr>
          <a:xfrm>
            <a:off x="2071350" y="3429675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FF0000"/>
                </a:solidFill>
              </a:rPr>
              <a:t>Add the attribution statement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118" name="Google Shape;118;gf7f8b365c8_2_0"/>
          <p:cNvSpPr/>
          <p:nvPr/>
        </p:nvSpPr>
        <p:spPr>
          <a:xfrm>
            <a:off x="2558650" y="2959700"/>
            <a:ext cx="743700" cy="4002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f7f8b365c8_2_0"/>
          <p:cNvSpPr/>
          <p:nvPr/>
        </p:nvSpPr>
        <p:spPr>
          <a:xfrm>
            <a:off x="6458675" y="8743625"/>
            <a:ext cx="446100" cy="8313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f7f8b365c8_2_0"/>
          <p:cNvSpPr txBox="1"/>
          <p:nvPr/>
        </p:nvSpPr>
        <p:spPr>
          <a:xfrm>
            <a:off x="2913675" y="8941200"/>
            <a:ext cx="3417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FF0000"/>
                </a:solidFill>
              </a:rPr>
              <a:t>Add your organisation’s logo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f8a48c4d7a_0_0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f8a48c4d7a_0_0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34C3E0"/>
              </a:solidFill>
            </a:endParaRPr>
          </a:p>
        </p:txBody>
      </p:sp>
      <p:sp>
        <p:nvSpPr>
          <p:cNvPr id="127" name="Google Shape;127;gf8a48c4d7a_0_0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f8a48c4d7a_0_0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9" name="Google Shape;129;gf8a48c4d7a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gf8a48c4d7a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f8a48c4d7a_0_0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f8a48c4d7a_0_0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https://tinyurl.com/openedrec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gf8a48c4d7a_0_0"/>
          <p:cNvSpPr txBox="1"/>
          <p:nvPr/>
        </p:nvSpPr>
        <p:spPr>
          <a:xfrm>
            <a:off x="2357725" y="459425"/>
            <a:ext cx="46293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sz="17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" name="Google Shape;134;gf8a48c4d7a_0_0"/>
          <p:cNvSpPr txBox="1"/>
          <p:nvPr/>
        </p:nvSpPr>
        <p:spPr>
          <a:xfrm>
            <a:off x="493200" y="4429400"/>
            <a:ext cx="5142600" cy="41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Benefits of Open Education for </a:t>
            </a:r>
            <a:r>
              <a:rPr lang="en-DE" sz="1800" b="1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students</a:t>
            </a:r>
            <a:endParaRPr sz="1800" b="1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Ensure enduring access:</a:t>
            </a:r>
            <a:r>
              <a:rPr lang="en-DE" b="1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Students will be able to access resources even after they have completed their course.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Support inclusion: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can be adapted to reflect students’ profiles and scenarios, addressing inclusion needs at different levels.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Promote diversification of learning: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are accessible from every place at any time, repeatedly, </a:t>
            </a:r>
            <a:b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and from a variety of devices and formats.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Promote lifelong learning: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are available to everyone of all ages, anytime anyone wants to learn something or go back to something to refresh the memory of it.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Save costs:</a:t>
            </a:r>
            <a:r>
              <a:rPr lang="en-DE" b="1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High price tags may lead students to use older versions of certain publications; with OER this is not an issue.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f81126334d_0_6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gf81126334d_0_6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34C3E0"/>
              </a:solidFill>
            </a:endParaRPr>
          </a:p>
        </p:txBody>
      </p:sp>
      <p:sp>
        <p:nvSpPr>
          <p:cNvPr id="141" name="Google Shape;141;gf81126334d_0_6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gf81126334d_0_6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" name="Google Shape;143;gf81126334d_0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gf81126334d_0_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gf81126334d_0_6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gf81126334d_0_6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https://tinyurl.com/openedrec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gf81126334d_0_6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sz="17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Google Shape;148;gf81126334d_0_6"/>
          <p:cNvSpPr txBox="1"/>
          <p:nvPr/>
        </p:nvSpPr>
        <p:spPr>
          <a:xfrm>
            <a:off x="493200" y="4429400"/>
            <a:ext cx="51426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Benefits of Open Education for </a:t>
            </a:r>
            <a:r>
              <a:rPr lang="en-DE" sz="1800" b="1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students</a:t>
            </a:r>
            <a:endParaRPr sz="1800" b="1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Enhance learning opportunities: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Students who use OER do as well, or better, than those using traditional materials (</a:t>
            </a:r>
            <a:r>
              <a:rPr lang="en-DE" u="sng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http://openedgroup.org/review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).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Ensure readiness: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OER can be available from the very beginning of the courses, which means that students can immediately start working with them. 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Enhance quality: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allow enhancement of quality and continuous updates, together with quick dissemination, ensuring that the information in them is up-to-date.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Reward open practices: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Students can be recognised as part of the authoring team and be appreciated for their work and skills.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f81126334d_0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DE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gf81126334d_0_23"/>
          <p:cNvSpPr/>
          <p:nvPr/>
        </p:nvSpPr>
        <p:spPr>
          <a:xfrm>
            <a:off x="182250" y="3899650"/>
            <a:ext cx="59043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34C3E0"/>
              </a:solidFill>
            </a:endParaRPr>
          </a:p>
        </p:txBody>
      </p:sp>
      <p:sp>
        <p:nvSpPr>
          <p:cNvPr id="155" name="Google Shape;155;gf81126334d_0_23"/>
          <p:cNvSpPr/>
          <p:nvPr/>
        </p:nvSpPr>
        <p:spPr>
          <a:xfrm>
            <a:off x="4642650" y="5612513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f81126334d_0_23"/>
          <p:cNvSpPr/>
          <p:nvPr/>
        </p:nvSpPr>
        <p:spPr>
          <a:xfrm>
            <a:off x="2396100" y="2496975"/>
            <a:ext cx="2767800" cy="2672400"/>
          </a:xfrm>
          <a:prstGeom prst="ellipse">
            <a:avLst/>
          </a:prstGeom>
          <a:solidFill>
            <a:srgbClr val="FFDE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gf81126334d_0_23"/>
          <p:cNvSpPr txBox="1"/>
          <p:nvPr/>
        </p:nvSpPr>
        <p:spPr>
          <a:xfrm>
            <a:off x="493200" y="5479150"/>
            <a:ext cx="5060400" cy="32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Benefits of Open Education for </a:t>
            </a:r>
            <a:r>
              <a:rPr lang="en-DE" sz="1800" b="1">
                <a:solidFill>
                  <a:srgbClr val="FFDE59"/>
                </a:solidFill>
                <a:latin typeface="Open Sans"/>
                <a:ea typeface="Open Sans"/>
                <a:cs typeface="Open Sans"/>
                <a:sym typeface="Open Sans"/>
              </a:rPr>
              <a:t>students</a:t>
            </a:r>
            <a:endParaRPr sz="1800" b="1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Allow (more than just) no cost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: OER = free + permissions. 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Ensure better education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= ensure better future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(SDG 4: “Ensure inclusive and equitable quality education and promote lifelong learning opportunities for all.”)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Co-create: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give students the opportunity to be co-creation partners benefiting themselves.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8" name="Google Shape;158;gf81126334d_0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gf81126334d_0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f81126334d_0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gf81126334d_0_23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https://tinyurl.com/openedrec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Google Shape;162;gf81126334d_0_23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sz="17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f81126334d_0_42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f81126334d_0_42"/>
          <p:cNvSpPr/>
          <p:nvPr/>
        </p:nvSpPr>
        <p:spPr>
          <a:xfrm>
            <a:off x="1335525" y="3899650"/>
            <a:ext cx="60750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34C3E0"/>
              </a:solidFill>
            </a:endParaRPr>
          </a:p>
        </p:txBody>
      </p:sp>
      <p:sp>
        <p:nvSpPr>
          <p:cNvPr id="169" name="Google Shape;169;gf81126334d_0_42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gf81126334d_0_42"/>
          <p:cNvSpPr/>
          <p:nvPr/>
        </p:nvSpPr>
        <p:spPr>
          <a:xfrm>
            <a:off x="-141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1" name="Google Shape;171;gf81126334d_0_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f81126334d_0_42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gf81126334d_0_42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https://tinyurl.com/openedrec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Google Shape;174;gf81126334d_0_42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sz="17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5" name="Google Shape;175;gf81126334d_0_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gf81126334d_0_42"/>
          <p:cNvSpPr txBox="1"/>
          <p:nvPr/>
        </p:nvSpPr>
        <p:spPr>
          <a:xfrm>
            <a:off x="2780700" y="4586200"/>
            <a:ext cx="4112400" cy="47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Allow adaptation: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Teachers can (partially or totally) customise OER, creating the best course materials for each learning experience, continually improving the quality of the OER.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Ensure open pedagogies: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With OER, students are deeply engaged in the educational process and in the creation of learning materials, essentially making them their own, with the teacher’s guidance.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Increase reputation: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Quality OER increase the reputation of the teacher at local and global levels, offering opportunities to collaborate with colleagues around the world.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Reduce workload: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Teachers do not have to reinvent the wheel every time, but can re-use what is already there. 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Inspire: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are a way to get new ideas.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gf81126334d_0_42"/>
          <p:cNvSpPr txBox="1"/>
          <p:nvPr/>
        </p:nvSpPr>
        <p:spPr>
          <a:xfrm>
            <a:off x="1676250" y="4057475"/>
            <a:ext cx="5404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Benefits of Open Education for teachers</a:t>
            </a:r>
            <a:endParaRPr sz="18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f7f8b365c8_1_23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f7f8b365c8_1_23"/>
          <p:cNvSpPr/>
          <p:nvPr/>
        </p:nvSpPr>
        <p:spPr>
          <a:xfrm>
            <a:off x="1335525" y="3899650"/>
            <a:ext cx="60750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34C3E0"/>
              </a:solidFill>
            </a:endParaRPr>
          </a:p>
        </p:txBody>
      </p:sp>
      <p:sp>
        <p:nvSpPr>
          <p:cNvPr id="184" name="Google Shape;184;gf7f8b365c8_1_23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gf7f8b365c8_1_23"/>
          <p:cNvSpPr/>
          <p:nvPr/>
        </p:nvSpPr>
        <p:spPr>
          <a:xfrm>
            <a:off x="-141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6" name="Google Shape;186;gf7f8b365c8_1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8" name="Google Shape;188;gf7f8b365c8_1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gf7f8b365c8_1_23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f7f8b365c8_1_23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https://tinyurl.com/openedrec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1" name="Google Shape;191;gf7f8b365c8_1_23"/>
          <p:cNvSpPr txBox="1"/>
          <p:nvPr/>
        </p:nvSpPr>
        <p:spPr>
          <a:xfrm>
            <a:off x="2757200" y="4597950"/>
            <a:ext cx="4147500" cy="45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Foster active approaches: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Teachers can design diverse hands-on strategies to support learning-by-doing experiences based on remixing/adapting OER.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Foster collaboration: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Peer-to-peer feedback, student collaboration, and expert involvement are magnified and they enrich the teachers, thanks to the process enforced by the open licences.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Support innovation: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offer opportunities to enhance the quality of teaching and learning materials, allowing others to build upon them and to provide constructive feedback.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Ensure legacy: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The process of reuse ignited by OER continues even after retirement.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400"/>
              </a:spcBef>
              <a:spcAft>
                <a:spcPts val="1400"/>
              </a:spcAft>
              <a:buNone/>
            </a:pPr>
            <a:endParaRPr sz="2000" b="1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2" name="Google Shape;192;gf7f8b365c8_1_23"/>
          <p:cNvSpPr txBox="1"/>
          <p:nvPr/>
        </p:nvSpPr>
        <p:spPr>
          <a:xfrm>
            <a:off x="1676250" y="4057475"/>
            <a:ext cx="5404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Benefits of Open Education for teachers</a:t>
            </a:r>
            <a:endParaRPr sz="18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gf7f8b365c8_1_23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sz="17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4" name="Google Shape;194;gf7f8b365c8_1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f81126334d_0_64"/>
          <p:cNvSpPr/>
          <p:nvPr/>
        </p:nvSpPr>
        <p:spPr>
          <a:xfrm>
            <a:off x="182250" y="180975"/>
            <a:ext cx="7228200" cy="3718800"/>
          </a:xfrm>
          <a:prstGeom prst="rect">
            <a:avLst/>
          </a:prstGeom>
          <a:solidFill>
            <a:srgbClr val="FFA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gf81126334d_0_64"/>
          <p:cNvSpPr/>
          <p:nvPr/>
        </p:nvSpPr>
        <p:spPr>
          <a:xfrm>
            <a:off x="1335525" y="3899650"/>
            <a:ext cx="6075000" cy="5794200"/>
          </a:xfrm>
          <a:prstGeom prst="rect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9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34C3E0"/>
              </a:solidFill>
            </a:endParaRPr>
          </a:p>
        </p:txBody>
      </p:sp>
      <p:sp>
        <p:nvSpPr>
          <p:cNvPr id="201" name="Google Shape;201;gf81126334d_0_64"/>
          <p:cNvSpPr/>
          <p:nvPr/>
        </p:nvSpPr>
        <p:spPr>
          <a:xfrm>
            <a:off x="2396100" y="2695500"/>
            <a:ext cx="2767800" cy="2672400"/>
          </a:xfrm>
          <a:prstGeom prst="ellipse">
            <a:avLst/>
          </a:prstGeom>
          <a:solidFill>
            <a:srgbClr val="34C3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2" name="Google Shape;202;gf81126334d_0_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gf81126334d_0_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400" y="562956"/>
            <a:ext cx="1517901" cy="1152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f81126334d_0_64"/>
          <p:cNvSpPr txBox="1"/>
          <p:nvPr/>
        </p:nvSpPr>
        <p:spPr>
          <a:xfrm>
            <a:off x="591700" y="663225"/>
            <a:ext cx="1473300" cy="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OER</a:t>
            </a:r>
            <a:br>
              <a:rPr lang="en-DE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DE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BASIC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gf81126334d_0_64"/>
          <p:cNvSpPr txBox="1"/>
          <p:nvPr/>
        </p:nvSpPr>
        <p:spPr>
          <a:xfrm>
            <a:off x="493200" y="2229500"/>
            <a:ext cx="7151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From UNESCO Recommendation on Open Educational Resources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DE" sz="1200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https://tinyurl.com/openedrec</a:t>
            </a:r>
            <a:endParaRPr sz="12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Google Shape;207;gf81126334d_0_64"/>
          <p:cNvSpPr txBox="1"/>
          <p:nvPr/>
        </p:nvSpPr>
        <p:spPr>
          <a:xfrm>
            <a:off x="2357725" y="459425"/>
            <a:ext cx="4629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"Open Educational Resources (OER)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are learning, teaching and research materials in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any format and medium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that reside in the public domain or are under copyright that have been released under an </a:t>
            </a: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license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, that permit no-cost access, re-use, re-purpose, adaptation and redistribution by others."</a:t>
            </a:r>
            <a:endParaRPr sz="17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8" name="Google Shape;208;gf81126334d_0_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250" y="9963525"/>
            <a:ext cx="123211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gf81126334d_0_64"/>
          <p:cNvSpPr/>
          <p:nvPr/>
        </p:nvSpPr>
        <p:spPr>
          <a:xfrm>
            <a:off x="-141000" y="5595450"/>
            <a:ext cx="2767800" cy="267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gf81126334d_0_64"/>
          <p:cNvSpPr txBox="1"/>
          <p:nvPr/>
        </p:nvSpPr>
        <p:spPr>
          <a:xfrm>
            <a:off x="2751575" y="5032675"/>
            <a:ext cx="4147500" cy="36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Expand choices: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 OER textbooks enlarge teachers’ resources and can guarantee the same high level of quality as traditional textbooks.  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Enhance academic freedom: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Open licences on OER allow faculty to regularly modify and update the learning resources for their courses.</a:t>
            </a: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DE" b="1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Showcase innovation and creativity: </a:t>
            </a:r>
            <a:r>
              <a:rPr lang="en-DE">
                <a:solidFill>
                  <a:srgbClr val="004993"/>
                </a:solidFill>
                <a:latin typeface="Open Sans"/>
                <a:ea typeface="Open Sans"/>
                <a:cs typeface="Open Sans"/>
                <a:sym typeface="Open Sans"/>
              </a:rPr>
              <a:t>Creativity of the faculty can impress potential students and sponsors. This will help increase student enrollment for certain courses and increase the value of individual teachers.</a:t>
            </a:r>
            <a:endParaRPr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400"/>
              </a:spcBef>
              <a:spcAft>
                <a:spcPts val="1400"/>
              </a:spcAft>
              <a:buNone/>
            </a:pPr>
            <a:endParaRPr sz="2000" b="1">
              <a:solidFill>
                <a:srgbClr val="FFDE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1" name="Google Shape;211;gf81126334d_0_64"/>
          <p:cNvSpPr txBox="1"/>
          <p:nvPr/>
        </p:nvSpPr>
        <p:spPr>
          <a:xfrm>
            <a:off x="1670625" y="4492200"/>
            <a:ext cx="54048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E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Benefits of Open Education for teachers</a:t>
            </a:r>
            <a:endParaRPr sz="18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499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2397</Words>
  <Application>Microsoft Macintosh PowerPoint</Application>
  <PresentationFormat>Custom</PresentationFormat>
  <Paragraphs>167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Arial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Agata Morka</dc:creator>
  <cp:lastModifiedBy>Agata Morka</cp:lastModifiedBy>
  <cp:revision>1</cp:revision>
  <dcterms:created xsi:type="dcterms:W3CDTF">2021-07-01T10:24:04Z</dcterms:created>
  <dcterms:modified xsi:type="dcterms:W3CDTF">2021-10-14T08:42:08Z</dcterms:modified>
</cp:coreProperties>
</file>